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0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AB8"/>
    <a:srgbClr val="D28C79"/>
    <a:srgbClr val="E73A1C"/>
    <a:srgbClr val="FFFFFF"/>
    <a:srgbClr val="AC6672"/>
    <a:srgbClr val="534544"/>
    <a:srgbClr val="121212"/>
    <a:srgbClr val="14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2" autoAdjust="0"/>
    <p:restoredTop sz="83062" autoAdjust="0"/>
  </p:normalViewPr>
  <p:slideViewPr>
    <p:cSldViewPr snapToGrid="0">
      <p:cViewPr varScale="1">
        <p:scale>
          <a:sx n="93" d="100"/>
          <a:sy n="93" d="100"/>
        </p:scale>
        <p:origin x="6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C28E5-2D16-4EAC-B392-110BD3F97A2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F7F50-5052-45EC-B59D-7EB5211525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82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883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利用多尺度进行训练。在训练集上进行随机采样。用多尺度的图像进行训练。效果甚至比只用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1400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的图像的准确率更差。究其原因，应该是检测器捕获了过多的各尺度上的特征，导致拟合出现问题。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406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针对现有问题：大目标物在高分辨率的图像中，小目标物在地分辨率的图像中，都难以识别。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综合上述我们探讨的 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训练集和测试集之间的尺度相对大小的问题；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图像分辨率和准确率的关系。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这里设计了一种新的架构。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只用尺寸在特定区域内的兴趣区域进行训练，去除过大和过小的兴趣区域及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518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实现细节：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不同尺度的特征图经过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RPN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提取出不同尺度的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。然后再经过跟特定尺度进行比较确实他是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还是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invalid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。再通过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跟这些特征图的重合面积来确定是否要利用当前的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。不同尺度下可以对不同尺度的目标物进行准确的识别，然后再把不同尺度的检测结果经过非极大值抑制进行结合，得到最终的结果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268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主干网络：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RFCN+ ResNet101;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Anchor: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由于训练图像的分辨率较大，</a:t>
            </a:r>
            <a:r>
              <a:rPr kumimoji="1" lang="en-US" altLang="zh-CN" sz="1200" b="0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groundtruth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阈值设为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时候，仅有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en-US" altLang="zh-CN" sz="1200" b="0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groundtruth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能够成功匹配，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因此把这个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阈值降低为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649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8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235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分析了数据集中的目标物分布广泛的现状。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提出了一种训练的策略。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解决了目标物尺寸分布广泛的问题。解决了预训练和微调之间的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domain-shift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的问题。使用的方式就是通过仅反传部分的误差，对于较大和较小的目标物，不将他们的误差进行反传。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33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文章的总体</a:t>
            </a:r>
            <a:r>
              <a:rPr lang="zh-CN" altLang="en-US" dirty="0" smtClean="0"/>
              <a:t>架构：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首先研究的背景是数据集的图像，目标物的尺寸都具有很广泛的分布。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研究过程：对小目标物的分类进行了分析。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发现了问题：卷积神经网络对于尺度的变化不具有鲁棒性。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提出方法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验证</a:t>
            </a:r>
            <a:endParaRPr lang="en-US" altLang="zh-CN" dirty="0" smtClean="0"/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得出结论。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738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不同尺度的分布：对于尺度不变性造成了挑战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分类：</a:t>
            </a:r>
            <a:r>
              <a:rPr lang="en-US" altLang="zh-CN" dirty="0" smtClean="0"/>
              <a:t>2%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top5</a:t>
            </a:r>
            <a:r>
              <a:rPr lang="zh-CN" altLang="en-US" dirty="0" smtClean="0"/>
              <a:t>错误率；检测：</a:t>
            </a:r>
            <a:r>
              <a:rPr lang="en-US" altLang="zh-CN" dirty="0" smtClean="0"/>
              <a:t>62%</a:t>
            </a:r>
            <a:r>
              <a:rPr lang="zh-CN" altLang="en-US" dirty="0" smtClean="0"/>
              <a:t>的平均准确率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尺度分布的不均匀：绝大多数</a:t>
            </a:r>
            <a:r>
              <a:rPr lang="en-US" altLang="zh-CN" dirty="0" smtClean="0"/>
              <a:t>COCO</a:t>
            </a:r>
            <a:r>
              <a:rPr lang="zh-CN" altLang="en-US" dirty="0" smtClean="0"/>
              <a:t>中的目标物，小于图像大小的百分之一。而</a:t>
            </a:r>
            <a:r>
              <a:rPr lang="en-US" altLang="zh-CN" dirty="0" err="1" smtClean="0"/>
              <a:t>ImageNet</a:t>
            </a:r>
            <a:r>
              <a:rPr lang="zh-CN" altLang="en-US" dirty="0" smtClean="0"/>
              <a:t>是均匀分布的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smtClean="0"/>
              <a:t>Domain-shift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119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设计了三组实验对</a:t>
            </a:r>
            <a:r>
              <a:rPr lang="en-US" altLang="zh-CN" dirty="0" smtClean="0"/>
              <a:t>domain-shift</a:t>
            </a:r>
            <a:r>
              <a:rPr lang="zh-CN" altLang="en-US" dirty="0" smtClean="0"/>
              <a:t>的影响进行分析。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85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随着测试集和训练集图像大小差异</a:t>
            </a:r>
            <a:r>
              <a:rPr lang="zh-CN" altLang="en-US" baseline="0" dirty="0" smtClean="0"/>
              <a:t> 的不断增加，检测器的性能不断降低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14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当训练集和测试集大小相当的情况：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48×48</a:t>
            </a:r>
            <a:r>
              <a:rPr kumimoji="0" lang="zh-CN" altLang="en-US" sz="1200" b="0" dirty="0" smtClean="0">
                <a:solidFill>
                  <a:schemeClr val="tx1"/>
                </a:solidFill>
                <a:latin typeface="+mn-lt"/>
                <a:cs typeface="+mn-cs"/>
              </a:rPr>
              <a:t>；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5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加入微调操作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en-US" altLang="zh-CN" sz="1200" b="0" baseline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1200" b="0" baseline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若希望用经过高分辨率训练的网络模型来测试低分辨率的图像，要先用低分辨率的图像进行微调。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7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之前探讨了训练集和测试集尺度的差异对于结果的影响。接下来来测试图像分辨率本身对于测试结果的影响（很多时候要面临着处理大图像中小目标物的问题）。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后者的准确率高但是很有限。且小目标的准确率要比中大型目标好。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原因：大中型目标在高分辨率中的分类准确率过低。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484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既然中大型目标物的识别结果较差，在训练集中去除所有的大目标物，仅仅训练一定尺寸范围内的目标物：结果更差（丢失了</a:t>
            </a:r>
            <a:r>
              <a:rPr kumimoji="1" lang="en-US" altLang="zh-CN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r>
              <a:rPr kumimoji="1" lang="zh-CN" altLang="en-US" sz="12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的目标物分布，同样重要）</a:t>
            </a:r>
            <a:endParaRPr kumimoji="1" lang="en-US" altLang="zh-CN" sz="12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23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78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762250"/>
            <a:ext cx="12192000" cy="2990849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51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943350"/>
            <a:ext cx="12192000" cy="2914650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933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41" y="2657355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44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8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2435082" y="-1"/>
            <a:ext cx="2806446" cy="2419351"/>
            <a:chOff x="4038600" y="-1"/>
            <a:chExt cx="3292602" cy="2838451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6534105" y="-1"/>
            <a:ext cx="2806446" cy="2419351"/>
            <a:chOff x="4038600" y="-1"/>
            <a:chExt cx="3292602" cy="2838451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038600" y="-1"/>
            <a:ext cx="3676650" cy="3169527"/>
            <a:chOff x="4038600" y="-1"/>
            <a:chExt cx="3292602" cy="2838451"/>
          </a:xfrm>
        </p:grpSpPr>
        <p:sp>
          <p:nvSpPr>
            <p:cNvPr id="17" name="等腰三角形 16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642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19" y="2006600"/>
            <a:ext cx="7305640" cy="48514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手动输入 13"/>
          <p:cNvSpPr/>
          <p:nvPr userDrawn="1"/>
        </p:nvSpPr>
        <p:spPr>
          <a:xfrm rot="5400000">
            <a:off x="952500" y="1047750"/>
            <a:ext cx="4857750" cy="6762750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5181600" y="2000249"/>
            <a:ext cx="1384300" cy="4927601"/>
          </a:xfrm>
          <a:prstGeom prst="line">
            <a:avLst/>
          </a:prstGeom>
          <a:ln w="1016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17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49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0"/>
          <a:stretch/>
        </p:blipFill>
        <p:spPr>
          <a:xfrm>
            <a:off x="0" y="-1"/>
            <a:ext cx="12192000" cy="68961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1"/>
            <a:ext cx="12192000" cy="6877051"/>
          </a:xfrm>
          <a:prstGeom prst="rect">
            <a:avLst/>
          </a:prstGeom>
          <a:gradFill>
            <a:gsLst>
              <a:gs pos="0">
                <a:srgbClr val="FDDAB8">
                  <a:alpha val="50000"/>
                </a:srgbClr>
              </a:gs>
              <a:gs pos="45000">
                <a:srgbClr val="D28C79">
                  <a:alpha val="50000"/>
                </a:srgbClr>
              </a:gs>
              <a:gs pos="80000">
                <a:srgbClr val="AC6672">
                  <a:alpha val="50000"/>
                </a:srgbClr>
              </a:gs>
              <a:gs pos="100000">
                <a:srgbClr val="AC667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90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6877051"/>
          </a:xfrm>
          <a:prstGeom prst="rect">
            <a:avLst/>
          </a:prstGeom>
          <a:gradFill>
            <a:gsLst>
              <a:gs pos="0">
                <a:srgbClr val="FDDAB8">
                  <a:alpha val="50000"/>
                </a:srgbClr>
              </a:gs>
              <a:gs pos="45000">
                <a:srgbClr val="D28C79">
                  <a:alpha val="50000"/>
                </a:srgbClr>
              </a:gs>
              <a:gs pos="80000">
                <a:srgbClr val="AC6672">
                  <a:alpha val="50000"/>
                </a:srgbClr>
              </a:gs>
              <a:gs pos="100000">
                <a:srgbClr val="AC667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73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62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2" r:id="rId5"/>
    <p:sldLayoutId id="2147483653" r:id="rId6"/>
    <p:sldLayoutId id="2147483654" r:id="rId7"/>
    <p:sldLayoutId id="2147483666" r:id="rId8"/>
    <p:sldLayoutId id="2147483667" r:id="rId9"/>
    <p:sldLayoutId id="2147483655" r:id="rId10"/>
    <p:sldLayoutId id="2147483668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694152">
            <a:off x="4115694" y="1440335"/>
            <a:ext cx="3992076" cy="399207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2694152">
            <a:off x="4370140" y="1694780"/>
            <a:ext cx="3483185" cy="348318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290710" y="2748574"/>
            <a:ext cx="9250576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Analysis of Scale Invariance in Object Detection – SNIP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9710" y="3436372"/>
            <a:ext cx="2724044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kumimoji="1"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汇报人：马麒翔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"/>
          <p:cNvSpPr txBox="1">
            <a:spLocks/>
          </p:cNvSpPr>
          <p:nvPr/>
        </p:nvSpPr>
        <p:spPr>
          <a:xfrm>
            <a:off x="1495574" y="1321887"/>
            <a:ext cx="5829900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Multi-Scale Training (MST)</a:t>
            </a:r>
          </a:p>
        </p:txBody>
      </p:sp>
      <p:sp>
        <p:nvSpPr>
          <p:cNvPr id="44" name="文本占位符 1"/>
          <p:cNvSpPr txBox="1">
            <a:spLocks/>
          </p:cNvSpPr>
          <p:nvPr/>
        </p:nvSpPr>
        <p:spPr>
          <a:xfrm>
            <a:off x="1886466" y="179172"/>
            <a:ext cx="7458338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4.Data </a:t>
            </a:r>
            <a:r>
              <a:rPr kumimoji="1" lang="en-US" altLang="zh-CN" sz="4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or Correct Scale</a:t>
            </a:r>
          </a:p>
        </p:txBody>
      </p:sp>
      <p:sp>
        <p:nvSpPr>
          <p:cNvPr id="45" name="文本占位符 1"/>
          <p:cNvSpPr txBox="1">
            <a:spLocks/>
          </p:cNvSpPr>
          <p:nvPr/>
        </p:nvSpPr>
        <p:spPr>
          <a:xfrm>
            <a:off x="1170404" y="4682515"/>
            <a:ext cx="1409780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1400×2000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1" y="2760231"/>
            <a:ext cx="1892071" cy="1874136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8894145" y="3593122"/>
            <a:ext cx="2722651" cy="18337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1"/>
          <p:cNvSpPr txBox="1">
            <a:spLocks/>
          </p:cNvSpPr>
          <p:nvPr/>
        </p:nvSpPr>
        <p:spPr>
          <a:xfrm>
            <a:off x="8971733" y="3689692"/>
            <a:ext cx="2355215" cy="12129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Capturing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kumimoji="1" lang="en-US" altLang="zh-CN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 variation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across the objects as possible</a:t>
            </a:r>
          </a:p>
        </p:txBody>
      </p:sp>
      <p:sp>
        <p:nvSpPr>
          <p:cNvPr id="7" name="十字形 6"/>
          <p:cNvSpPr/>
          <p:nvPr/>
        </p:nvSpPr>
        <p:spPr>
          <a:xfrm rot="18900000">
            <a:off x="10985389" y="4848062"/>
            <a:ext cx="441789" cy="454843"/>
          </a:xfrm>
          <a:prstGeom prst="plus">
            <a:avLst>
              <a:gd name="adj" fmla="val 4360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3600652" y="3986638"/>
            <a:ext cx="1590463" cy="3295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1"/>
          <p:cNvSpPr txBox="1">
            <a:spLocks/>
          </p:cNvSpPr>
          <p:nvPr/>
        </p:nvSpPr>
        <p:spPr>
          <a:xfrm>
            <a:off x="4016961" y="4369726"/>
            <a:ext cx="757844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占位符 1"/>
          <p:cNvSpPr txBox="1">
            <a:spLocks/>
          </p:cNvSpPr>
          <p:nvPr/>
        </p:nvSpPr>
        <p:spPr>
          <a:xfrm>
            <a:off x="3377645" y="2963602"/>
            <a:ext cx="2324511" cy="8532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Randomly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sampled images at multiple resolutions</a:t>
            </a:r>
          </a:p>
        </p:txBody>
      </p:sp>
      <p:sp>
        <p:nvSpPr>
          <p:cNvPr id="31" name="矩形 30"/>
          <p:cNvSpPr/>
          <p:nvPr/>
        </p:nvSpPr>
        <p:spPr>
          <a:xfrm>
            <a:off x="6031678" y="3019884"/>
            <a:ext cx="1436928" cy="12762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1"/>
          <p:cNvSpPr txBox="1">
            <a:spLocks/>
          </p:cNvSpPr>
          <p:nvPr/>
        </p:nvSpPr>
        <p:spPr>
          <a:xfrm>
            <a:off x="6375355" y="4414450"/>
            <a:ext cx="749573" cy="2971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11" y="3141735"/>
            <a:ext cx="1042460" cy="1032579"/>
          </a:xfrm>
          <a:prstGeom prst="rect">
            <a:avLst/>
          </a:prstGeom>
        </p:spPr>
      </p:pic>
      <p:sp>
        <p:nvSpPr>
          <p:cNvPr id="36" name="右箭头 35"/>
          <p:cNvSpPr/>
          <p:nvPr/>
        </p:nvSpPr>
        <p:spPr>
          <a:xfrm>
            <a:off x="7644591" y="3490048"/>
            <a:ext cx="805338" cy="3295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128" y="2592941"/>
            <a:ext cx="4321526" cy="68142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10996167" y="2590351"/>
            <a:ext cx="1123488" cy="6840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1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0" grpId="0" animBg="1"/>
      <p:bldP spid="61" grpId="0"/>
      <p:bldP spid="7" grpId="0" animBg="1"/>
      <p:bldP spid="28" grpId="0" animBg="1"/>
      <p:bldP spid="29" grpId="0"/>
      <p:bldP spid="30" grpId="0"/>
      <p:bldP spid="31" grpId="0" animBg="1"/>
      <p:bldP spid="32" grpId="0"/>
      <p:bldP spid="36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"/>
          <p:cNvSpPr txBox="1">
            <a:spLocks/>
          </p:cNvSpPr>
          <p:nvPr/>
        </p:nvSpPr>
        <p:spPr>
          <a:xfrm>
            <a:off x="1495573" y="1321887"/>
            <a:ext cx="3045605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Existing problems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占位符 1"/>
          <p:cNvSpPr txBox="1">
            <a:spLocks/>
          </p:cNvSpPr>
          <p:nvPr/>
        </p:nvSpPr>
        <p:spPr>
          <a:xfrm>
            <a:off x="1972638" y="288129"/>
            <a:ext cx="7756989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Scale </a:t>
            </a:r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for Image Pyramids(SNIP)</a:t>
            </a:r>
          </a:p>
        </p:txBody>
      </p:sp>
      <p:sp>
        <p:nvSpPr>
          <p:cNvPr id="30" name="文本占位符 1"/>
          <p:cNvSpPr txBox="1">
            <a:spLocks/>
          </p:cNvSpPr>
          <p:nvPr/>
        </p:nvSpPr>
        <p:spPr>
          <a:xfrm>
            <a:off x="2216667" y="2302535"/>
            <a:ext cx="2324511" cy="3460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Worse performance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495459" y="1812859"/>
            <a:ext cx="45719" cy="1325366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"/>
          <p:cNvSpPr txBox="1">
            <a:spLocks/>
          </p:cNvSpPr>
          <p:nvPr/>
        </p:nvSpPr>
        <p:spPr>
          <a:xfrm>
            <a:off x="4631093" y="1812859"/>
            <a:ext cx="4263775" cy="3652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objects in high resolution images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占位符 1"/>
          <p:cNvSpPr txBox="1">
            <a:spLocks/>
          </p:cNvSpPr>
          <p:nvPr/>
        </p:nvSpPr>
        <p:spPr>
          <a:xfrm>
            <a:off x="4631094" y="2772963"/>
            <a:ext cx="4150760" cy="3652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objects in low resolution images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31093" y="1768204"/>
            <a:ext cx="1492305" cy="409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631092" y="2748855"/>
            <a:ext cx="1492305" cy="409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右箭头 22"/>
          <p:cNvSpPr/>
          <p:nvPr/>
        </p:nvSpPr>
        <p:spPr>
          <a:xfrm rot="16200000">
            <a:off x="5135273" y="2366529"/>
            <a:ext cx="483942" cy="193917"/>
          </a:xfrm>
          <a:prstGeom prst="left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1"/>
          <p:cNvSpPr txBox="1">
            <a:spLocks/>
          </p:cNvSpPr>
          <p:nvPr/>
        </p:nvSpPr>
        <p:spPr>
          <a:xfrm>
            <a:off x="1495573" y="3382415"/>
            <a:ext cx="3045605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algorithm thought</a:t>
            </a: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1495573" y="4544106"/>
            <a:ext cx="1356188" cy="3460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r>
              <a:rPr kumimoji="1" lang="en-US" altLang="zh-CN" sz="2000" b="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ar(r)</a:t>
            </a:r>
            <a:endParaRPr kumimoji="1" lang="en-US" altLang="zh-CN" sz="2000" b="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左大括号 25"/>
          <p:cNvSpPr/>
          <p:nvPr/>
        </p:nvSpPr>
        <p:spPr>
          <a:xfrm>
            <a:off x="2705832" y="4166251"/>
            <a:ext cx="45719" cy="1276692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占位符 1"/>
              <p:cNvSpPr txBox="1">
                <a:spLocks/>
              </p:cNvSpPr>
              <p:nvPr/>
            </p:nvSpPr>
            <p:spPr>
              <a:xfrm>
                <a:off x="2833745" y="4045097"/>
                <a:ext cx="2262237" cy="346013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DDAB8"/>
                  </a:buClr>
                </a:pPr>
                <a:r>
                  <a:rPr kumimoji="1" lang="en-US" altLang="zh-CN" sz="2000" b="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Within range[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bSup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sz="20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sz="20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0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kumimoji="1" lang="en-US" altLang="zh-CN" sz="2000" b="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kumimoji="1" lang="en-US" altLang="zh-CN" sz="2000" b="0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45" y="4045097"/>
                <a:ext cx="2262237" cy="346013"/>
              </a:xfrm>
              <a:prstGeom prst="rect">
                <a:avLst/>
              </a:prstGeom>
              <a:blipFill rotWithShape="0">
                <a:blip r:embed="rId3"/>
                <a:stretch>
                  <a:fillRect l="-2965" t="-19643" r="-2695" b="-39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L 形 33"/>
          <p:cNvSpPr/>
          <p:nvPr/>
        </p:nvSpPr>
        <p:spPr>
          <a:xfrm rot="13892395" flipV="1">
            <a:off x="6169052" y="3948138"/>
            <a:ext cx="213980" cy="397606"/>
          </a:xfrm>
          <a:prstGeom prst="corner">
            <a:avLst>
              <a:gd name="adj1" fmla="val 28480"/>
              <a:gd name="adj2" fmla="val 3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占位符 1"/>
          <p:cNvSpPr txBox="1">
            <a:spLocks/>
          </p:cNvSpPr>
          <p:nvPr/>
        </p:nvSpPr>
        <p:spPr>
          <a:xfrm>
            <a:off x="5208998" y="4045097"/>
            <a:ext cx="762844" cy="3460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</a:t>
            </a:r>
            <a:endParaRPr kumimoji="1" lang="en-US" altLang="zh-CN" sz="2000" b="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占位符 1"/>
              <p:cNvSpPr txBox="1">
                <a:spLocks/>
              </p:cNvSpPr>
              <p:nvPr/>
            </p:nvSpPr>
            <p:spPr>
              <a:xfrm>
                <a:off x="2851761" y="5197456"/>
                <a:ext cx="2262237" cy="346013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DDAB8"/>
                  </a:buClr>
                </a:pPr>
                <a:r>
                  <a:rPr kumimoji="1" lang="en-US" altLang="zh-CN" sz="2000" b="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 of range[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bSup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sz="20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sz="20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0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kumimoji="1" lang="en-US" altLang="zh-CN" sz="2000" b="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kumimoji="1" lang="en-US" altLang="zh-CN" sz="2000" b="0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761" y="5197456"/>
                <a:ext cx="2262237" cy="346013"/>
              </a:xfrm>
              <a:prstGeom prst="rect">
                <a:avLst/>
              </a:prstGeom>
              <a:blipFill rotWithShape="0">
                <a:blip r:embed="rId4"/>
                <a:stretch>
                  <a:fillRect l="-2965" t="-19643" r="-1617" b="-39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占位符 1"/>
          <p:cNvSpPr txBox="1">
            <a:spLocks/>
          </p:cNvSpPr>
          <p:nvPr/>
        </p:nvSpPr>
        <p:spPr>
          <a:xfrm>
            <a:off x="5196191" y="5197456"/>
            <a:ext cx="895775" cy="3460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invalid</a:t>
            </a:r>
            <a:endParaRPr kumimoji="1" lang="en-US" altLang="zh-CN" sz="2000" b="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十字形 39"/>
          <p:cNvSpPr/>
          <p:nvPr/>
        </p:nvSpPr>
        <p:spPr>
          <a:xfrm rot="18900000">
            <a:off x="6055149" y="5143040"/>
            <a:ext cx="441789" cy="454843"/>
          </a:xfrm>
          <a:prstGeom prst="plus">
            <a:avLst>
              <a:gd name="adj" fmla="val 4360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右箭头 40"/>
          <p:cNvSpPr/>
          <p:nvPr/>
        </p:nvSpPr>
        <p:spPr>
          <a:xfrm>
            <a:off x="7007829" y="5040791"/>
            <a:ext cx="824487" cy="269967"/>
          </a:xfrm>
          <a:prstGeom prst="left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占位符 1"/>
          <p:cNvSpPr txBox="1">
            <a:spLocks/>
          </p:cNvSpPr>
          <p:nvPr/>
        </p:nvSpPr>
        <p:spPr>
          <a:xfrm>
            <a:off x="8538316" y="4904801"/>
            <a:ext cx="895775" cy="3584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  <a:endParaRPr kumimoji="1" lang="en-US" altLang="zh-CN" sz="2000" b="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十字形 42"/>
          <p:cNvSpPr/>
          <p:nvPr/>
        </p:nvSpPr>
        <p:spPr>
          <a:xfrm rot="18900000">
            <a:off x="10545429" y="4878203"/>
            <a:ext cx="441789" cy="454843"/>
          </a:xfrm>
          <a:prstGeom prst="plus">
            <a:avLst>
              <a:gd name="adj" fmla="val 4360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占位符 1"/>
          <p:cNvSpPr txBox="1">
            <a:spLocks/>
          </p:cNvSpPr>
          <p:nvPr/>
        </p:nvSpPr>
        <p:spPr>
          <a:xfrm>
            <a:off x="6687772" y="4666213"/>
            <a:ext cx="1789823" cy="3584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lap &gt; 0.3</a:t>
            </a:r>
            <a:endParaRPr kumimoji="1" lang="en-US" altLang="zh-CN" sz="2000" b="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占位符 1"/>
          <p:cNvSpPr txBox="1">
            <a:spLocks/>
          </p:cNvSpPr>
          <p:nvPr/>
        </p:nvSpPr>
        <p:spPr>
          <a:xfrm>
            <a:off x="9463248" y="4917208"/>
            <a:ext cx="1141766" cy="3460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endParaRPr kumimoji="1" lang="en-US" altLang="zh-CN" sz="2000" b="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左大括号 49"/>
          <p:cNvSpPr/>
          <p:nvPr/>
        </p:nvSpPr>
        <p:spPr>
          <a:xfrm>
            <a:off x="6664912" y="4788617"/>
            <a:ext cx="45719" cy="1196412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左右箭头 50"/>
          <p:cNvSpPr/>
          <p:nvPr/>
        </p:nvSpPr>
        <p:spPr>
          <a:xfrm>
            <a:off x="7007829" y="6001187"/>
            <a:ext cx="824487" cy="269967"/>
          </a:xfrm>
          <a:prstGeom prst="left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1"/>
          <p:cNvSpPr txBox="1">
            <a:spLocks/>
          </p:cNvSpPr>
          <p:nvPr/>
        </p:nvSpPr>
        <p:spPr>
          <a:xfrm>
            <a:off x="8538316" y="5865197"/>
            <a:ext cx="895775" cy="3584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  <a:endParaRPr kumimoji="1" lang="en-US" altLang="zh-CN" sz="2000" b="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占位符 1"/>
          <p:cNvSpPr txBox="1">
            <a:spLocks/>
          </p:cNvSpPr>
          <p:nvPr/>
        </p:nvSpPr>
        <p:spPr>
          <a:xfrm>
            <a:off x="6687772" y="5626609"/>
            <a:ext cx="1789823" cy="3584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lap &lt; 0.3</a:t>
            </a:r>
            <a:endParaRPr kumimoji="1" lang="en-US" altLang="zh-CN" sz="2000" b="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占位符 1"/>
          <p:cNvSpPr txBox="1">
            <a:spLocks/>
          </p:cNvSpPr>
          <p:nvPr/>
        </p:nvSpPr>
        <p:spPr>
          <a:xfrm>
            <a:off x="9463248" y="5877604"/>
            <a:ext cx="1141766" cy="3460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endParaRPr kumimoji="1" lang="en-US" altLang="zh-CN" sz="2000" b="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L 形 55"/>
          <p:cNvSpPr/>
          <p:nvPr/>
        </p:nvSpPr>
        <p:spPr>
          <a:xfrm rot="13892395" flipV="1">
            <a:off x="10659332" y="5886229"/>
            <a:ext cx="213980" cy="397606"/>
          </a:xfrm>
          <a:prstGeom prst="corner">
            <a:avLst>
              <a:gd name="adj1" fmla="val 28480"/>
              <a:gd name="adj2" fmla="val 3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"/>
          <p:cNvSpPr txBox="1">
            <a:spLocks/>
          </p:cNvSpPr>
          <p:nvPr/>
        </p:nvSpPr>
        <p:spPr>
          <a:xfrm>
            <a:off x="1177920" y="1101043"/>
            <a:ext cx="3045605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realization details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占位符 1"/>
          <p:cNvSpPr txBox="1">
            <a:spLocks/>
          </p:cNvSpPr>
          <p:nvPr/>
        </p:nvSpPr>
        <p:spPr>
          <a:xfrm>
            <a:off x="1972638" y="288129"/>
            <a:ext cx="7756989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Scale </a:t>
            </a:r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for Image Pyramids(SNIP)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01" y="1863032"/>
            <a:ext cx="9994676" cy="39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"/>
          <p:cNvSpPr txBox="1">
            <a:spLocks/>
          </p:cNvSpPr>
          <p:nvPr/>
        </p:nvSpPr>
        <p:spPr>
          <a:xfrm>
            <a:off x="1177920" y="1101043"/>
            <a:ext cx="3045605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Training details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占位符 1"/>
          <p:cNvSpPr txBox="1">
            <a:spLocks/>
          </p:cNvSpPr>
          <p:nvPr/>
        </p:nvSpPr>
        <p:spPr>
          <a:xfrm>
            <a:off x="4411567" y="270903"/>
            <a:ext cx="2589088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1" lang="en-US" altLang="zh-CN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en-US" altLang="zh-CN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2569377" y="1849240"/>
            <a:ext cx="6739010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Detector: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Deformable-RFCN </a:t>
            </a: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569377" y="3238867"/>
            <a:ext cx="3903342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date scales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3267183" y="3682790"/>
            <a:ext cx="157194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Arial" panose="020B0604020202020204" pitchFamily="34" charset="0"/>
              <a:buChar char="•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480×800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占位符 1"/>
          <p:cNvSpPr txBox="1">
            <a:spLocks/>
          </p:cNvSpPr>
          <p:nvPr/>
        </p:nvSpPr>
        <p:spPr>
          <a:xfrm>
            <a:off x="4900774" y="3682790"/>
            <a:ext cx="2034282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 range:[0,80]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3267183" y="4126713"/>
            <a:ext cx="1633591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Arial" panose="020B0604020202020204" pitchFamily="34" charset="0"/>
              <a:buChar char="•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800×1200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4900773" y="4126713"/>
            <a:ext cx="2352781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 range:[40,160]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3267183" y="4570636"/>
            <a:ext cx="1797977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Arial" panose="020B0604020202020204" pitchFamily="34" charset="0"/>
              <a:buChar char="•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1400×2000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占位符 1"/>
              <p:cNvSpPr txBox="1">
                <a:spLocks/>
              </p:cNvSpPr>
              <p:nvPr/>
            </p:nvSpPr>
            <p:spPr>
              <a:xfrm>
                <a:off x="4900773" y="4570636"/>
                <a:ext cx="2352781" cy="37339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DDAB8"/>
                  </a:buClr>
                </a:pPr>
                <a:r>
                  <a:rPr kumimoji="1" lang="en-US" altLang="zh-CN" sz="2000" b="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 range:[120,</a:t>
                </a:r>
                <a14:m>
                  <m:oMath xmlns:m="http://schemas.openxmlformats.org/officeDocument/2006/math">
                    <m:r>
                      <a:rPr kumimoji="1" lang="en-US" altLang="zh-CN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kumimoji="1" lang="en-US" altLang="zh-CN" sz="2000" b="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kumimoji="1" lang="en-US" altLang="zh-CN" sz="2000" b="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773" y="4570636"/>
                <a:ext cx="2352781" cy="373396"/>
              </a:xfrm>
              <a:prstGeom prst="rect">
                <a:avLst/>
              </a:prstGeom>
              <a:blipFill rotWithShape="0">
                <a:blip r:embed="rId3"/>
                <a:stretch>
                  <a:fillRect l="-2850" t="-18033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占位符 1"/>
          <p:cNvSpPr txBox="1">
            <a:spLocks/>
          </p:cNvSpPr>
          <p:nvPr/>
        </p:nvSpPr>
        <p:spPr>
          <a:xfrm>
            <a:off x="2569377" y="5070090"/>
            <a:ext cx="3903342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Anchors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>
            <a:off x="3298006" y="5612775"/>
            <a:ext cx="1767154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: 0.7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4900773" y="5628372"/>
            <a:ext cx="805338" cy="3295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"/>
          <p:cNvSpPr txBox="1">
            <a:spLocks/>
          </p:cNvSpPr>
          <p:nvPr/>
        </p:nvSpPr>
        <p:spPr>
          <a:xfrm>
            <a:off x="5784350" y="5606456"/>
            <a:ext cx="55480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"/>
          <p:cNvSpPr txBox="1">
            <a:spLocks/>
          </p:cNvSpPr>
          <p:nvPr/>
        </p:nvSpPr>
        <p:spPr>
          <a:xfrm>
            <a:off x="6425302" y="5606456"/>
            <a:ext cx="2112524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32,64,128,256,512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占位符 1"/>
          <p:cNvSpPr txBox="1">
            <a:spLocks/>
          </p:cNvSpPr>
          <p:nvPr/>
        </p:nvSpPr>
        <p:spPr>
          <a:xfrm>
            <a:off x="2569377" y="2312449"/>
            <a:ext cx="6739010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Backbone:ResNet-101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574514" y="2775658"/>
            <a:ext cx="6739010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Trainset image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resolution: </a:t>
            </a: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800×1400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137" y="2467278"/>
            <a:ext cx="8316638" cy="2739806"/>
          </a:xfrm>
          <a:prstGeom prst="rect">
            <a:avLst/>
          </a:prstGeom>
        </p:spPr>
      </p:pic>
      <p:sp>
        <p:nvSpPr>
          <p:cNvPr id="18" name="文本占位符 1"/>
          <p:cNvSpPr txBox="1">
            <a:spLocks/>
          </p:cNvSpPr>
          <p:nvPr/>
        </p:nvSpPr>
        <p:spPr>
          <a:xfrm>
            <a:off x="1135857" y="1341674"/>
            <a:ext cx="1673564" cy="4149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results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1787324" y="1925246"/>
            <a:ext cx="3903342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Classification(RCF)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88395" y="4654193"/>
            <a:ext cx="8419379" cy="5528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4411567" y="270903"/>
            <a:ext cx="2589088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1" lang="en-US" altLang="zh-CN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en-US" altLang="zh-CN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25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639" y="2738814"/>
            <a:ext cx="7973522" cy="2072326"/>
          </a:xfrm>
          <a:prstGeom prst="rect">
            <a:avLst/>
          </a:prstGeom>
        </p:spPr>
      </p:pic>
      <p:sp>
        <p:nvSpPr>
          <p:cNvPr id="18" name="文本占位符 1"/>
          <p:cNvSpPr txBox="1">
            <a:spLocks/>
          </p:cNvSpPr>
          <p:nvPr/>
        </p:nvSpPr>
        <p:spPr>
          <a:xfrm>
            <a:off x="1135857" y="1341674"/>
            <a:ext cx="1673564" cy="4149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results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1787324" y="1925246"/>
            <a:ext cx="3903342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 at 50% overlap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639" y="3976098"/>
            <a:ext cx="7973522" cy="4109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4592937" y="5250953"/>
            <a:ext cx="273292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scales </a:t>
            </a:r>
            <a:r>
              <a:rPr kumimoji="1" lang="en-US" altLang="zh-CN" sz="2000" b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300 proposals </a:t>
            </a:r>
            <a:endParaRPr kumimoji="1" lang="en-US" altLang="zh-CN" sz="2000" b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占位符 1"/>
          <p:cNvSpPr txBox="1">
            <a:spLocks/>
          </p:cNvSpPr>
          <p:nvPr/>
        </p:nvSpPr>
        <p:spPr>
          <a:xfrm>
            <a:off x="4411567" y="270903"/>
            <a:ext cx="2589088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1" lang="en-US" altLang="zh-CN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en-US" altLang="zh-CN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"/>
          <p:cNvSpPr txBox="1">
            <a:spLocks/>
          </p:cNvSpPr>
          <p:nvPr/>
        </p:nvSpPr>
        <p:spPr>
          <a:xfrm>
            <a:off x="1135857" y="1341674"/>
            <a:ext cx="1673564" cy="4149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results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1787324" y="1925246"/>
            <a:ext cx="3903342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12" y="2298642"/>
            <a:ext cx="11514286" cy="36571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926" y="5544818"/>
            <a:ext cx="4486572" cy="4109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4411567" y="270903"/>
            <a:ext cx="2589088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1" lang="en-US" altLang="zh-CN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en-US" altLang="zh-CN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6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>
            <a:spLocks/>
          </p:cNvSpPr>
          <p:nvPr/>
        </p:nvSpPr>
        <p:spPr>
          <a:xfrm>
            <a:off x="4411567" y="270903"/>
            <a:ext cx="2589088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Conclusion</a:t>
            </a:r>
            <a:endParaRPr kumimoji="1" lang="en-US" altLang="zh-CN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2840040" y="1797869"/>
            <a:ext cx="5341724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the object under extreme variation 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2840040" y="2362948"/>
            <a:ext cx="5341724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scheme (SNIP) was proposed 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3298005" y="2928027"/>
            <a:ext cx="5856269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Arial" panose="020B0604020202020204" pitchFamily="34" charset="0"/>
              <a:buChar char="•"/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tackle the </a:t>
            </a:r>
            <a:r>
              <a:rPr kumimoji="1" lang="en-US" altLang="zh-CN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 </a:t>
            </a:r>
            <a:r>
              <a:rPr kumimoji="1" lang="en-US" altLang="zh-CN" sz="2000" b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spectrum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object instances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3298005" y="3493106"/>
            <a:ext cx="7849456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Arial" panose="020B0604020202020204" pitchFamily="34" charset="0"/>
              <a:buChar char="•"/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the </a:t>
            </a:r>
            <a:r>
              <a:rPr kumimoji="1" lang="en-US" altLang="zh-CN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domain-shift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the pre-trained classification network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占位符 1"/>
          <p:cNvSpPr txBox="1">
            <a:spLocks/>
          </p:cNvSpPr>
          <p:nvPr/>
        </p:nvSpPr>
        <p:spPr>
          <a:xfrm>
            <a:off x="3298005" y="4058185"/>
            <a:ext cx="7849456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Arial" panose="020B0604020202020204" pitchFamily="34" charset="0"/>
              <a:buChar char="•"/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need to </a:t>
            </a:r>
            <a:r>
              <a:rPr kumimoji="1" lang="en-US" altLang="zh-CN" sz="2000" b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back-propagate gradients </a:t>
            </a:r>
            <a:r>
              <a:rPr kumimoji="1" lang="en-US" altLang="zh-CN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large objects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high-resolution images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73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 txBox="1">
            <a:spLocks/>
          </p:cNvSpPr>
          <p:nvPr/>
        </p:nvSpPr>
        <p:spPr>
          <a:xfrm>
            <a:off x="1349788" y="2386409"/>
            <a:ext cx="2608223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 scale variation</a:t>
            </a: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3711433" y="135793"/>
            <a:ext cx="5001052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1.Overall structure</a:t>
            </a:r>
            <a:endParaRPr kumimoji="1" lang="en-US" altLang="zh-CN" sz="4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8497556" y="1781993"/>
            <a:ext cx="2105374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problems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1141843" y="1781993"/>
            <a:ext cx="3050013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background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"/>
          <p:cNvSpPr txBox="1">
            <a:spLocks/>
          </p:cNvSpPr>
          <p:nvPr/>
        </p:nvSpPr>
        <p:spPr>
          <a:xfrm>
            <a:off x="8194761" y="2386409"/>
            <a:ext cx="2634201" cy="7780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CNNs are not robust to</a:t>
            </a:r>
          </a:p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in scale</a:t>
            </a:r>
          </a:p>
        </p:txBody>
      </p:sp>
      <p:sp>
        <p:nvSpPr>
          <p:cNvPr id="20" name="文本占位符 1"/>
          <p:cNvSpPr txBox="1">
            <a:spLocks/>
          </p:cNvSpPr>
          <p:nvPr/>
        </p:nvSpPr>
        <p:spPr>
          <a:xfrm>
            <a:off x="4965961" y="1794643"/>
            <a:ext cx="2454696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process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占位符 1"/>
          <p:cNvSpPr txBox="1">
            <a:spLocks/>
          </p:cNvSpPr>
          <p:nvPr/>
        </p:nvSpPr>
        <p:spPr>
          <a:xfrm>
            <a:off x="4876209" y="2399059"/>
            <a:ext cx="2634201" cy="7780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small object classifying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191856" y="2285615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7510409" y="2386409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9156696" y="3619544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"/>
          <p:cNvSpPr txBox="1">
            <a:spLocks/>
          </p:cNvSpPr>
          <p:nvPr/>
        </p:nvSpPr>
        <p:spPr>
          <a:xfrm>
            <a:off x="8497556" y="4318851"/>
            <a:ext cx="2331406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method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占位符 1"/>
          <p:cNvSpPr txBox="1">
            <a:spLocks/>
          </p:cNvSpPr>
          <p:nvPr/>
        </p:nvSpPr>
        <p:spPr>
          <a:xfrm>
            <a:off x="8852308" y="4873160"/>
            <a:ext cx="2182138" cy="7780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 </a:t>
            </a: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scheme (SNIP)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右箭头 28"/>
          <p:cNvSpPr/>
          <p:nvPr/>
        </p:nvSpPr>
        <p:spPr>
          <a:xfrm rot="10800000">
            <a:off x="7510409" y="4873160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"/>
          <p:cNvSpPr txBox="1">
            <a:spLocks/>
          </p:cNvSpPr>
          <p:nvPr/>
        </p:nvSpPr>
        <p:spPr>
          <a:xfrm>
            <a:off x="5403970" y="4318851"/>
            <a:ext cx="1578677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占位符 1"/>
          <p:cNvSpPr txBox="1">
            <a:spLocks/>
          </p:cNvSpPr>
          <p:nvPr/>
        </p:nvSpPr>
        <p:spPr>
          <a:xfrm>
            <a:off x="5339902" y="4925890"/>
            <a:ext cx="1706811" cy="357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 dataset</a:t>
            </a:r>
          </a:p>
        </p:txBody>
      </p:sp>
      <p:sp>
        <p:nvSpPr>
          <p:cNvPr id="32" name="右箭头 31"/>
          <p:cNvSpPr/>
          <p:nvPr/>
        </p:nvSpPr>
        <p:spPr>
          <a:xfrm rot="10800000">
            <a:off x="4191856" y="4873160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1453800" y="4318851"/>
            <a:ext cx="2400198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conclusion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占位符 1"/>
          <p:cNvSpPr txBox="1">
            <a:spLocks/>
          </p:cNvSpPr>
          <p:nvPr/>
        </p:nvSpPr>
        <p:spPr>
          <a:xfrm>
            <a:off x="1092540" y="4772116"/>
            <a:ext cx="3148618" cy="10228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 the problems of multi-scale (to some extent)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2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18" grpId="0"/>
      <p:bldP spid="19" grpId="0"/>
      <p:bldP spid="20" grpId="0"/>
      <p:bldP spid="24" grpId="0"/>
      <p:bldP spid="2" grpId="0" animBg="1"/>
      <p:bldP spid="25" grpId="0" animBg="1"/>
      <p:bldP spid="26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 txBox="1">
            <a:spLocks/>
          </p:cNvSpPr>
          <p:nvPr/>
        </p:nvSpPr>
        <p:spPr>
          <a:xfrm>
            <a:off x="2784496" y="1964569"/>
            <a:ext cx="1746427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2%  top 5 error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3711432" y="125147"/>
            <a:ext cx="5185987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Scale distribution</a:t>
            </a:r>
            <a:endParaRPr kumimoji="1" lang="en-US" altLang="zh-CN" sz="4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1738380" y="1473597"/>
            <a:ext cx="3838661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on </a:t>
            </a:r>
            <a:r>
              <a:rPr kumimoji="1" lang="en-US" altLang="zh-CN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占位符 1"/>
          <p:cNvSpPr txBox="1">
            <a:spLocks/>
          </p:cNvSpPr>
          <p:nvPr/>
        </p:nvSpPr>
        <p:spPr>
          <a:xfrm>
            <a:off x="8194761" y="1964569"/>
            <a:ext cx="1302794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62%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占位符 1"/>
          <p:cNvSpPr txBox="1">
            <a:spLocks/>
          </p:cNvSpPr>
          <p:nvPr/>
        </p:nvSpPr>
        <p:spPr>
          <a:xfrm>
            <a:off x="7630608" y="1473597"/>
            <a:ext cx="2431101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COCO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右箭头 2"/>
          <p:cNvSpPr/>
          <p:nvPr/>
        </p:nvSpPr>
        <p:spPr>
          <a:xfrm>
            <a:off x="5722706" y="1777429"/>
            <a:ext cx="1592494" cy="287677"/>
          </a:xfrm>
          <a:prstGeom prst="left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1"/>
          <p:cNvSpPr txBox="1">
            <a:spLocks/>
          </p:cNvSpPr>
          <p:nvPr/>
        </p:nvSpPr>
        <p:spPr>
          <a:xfrm>
            <a:off x="6361249" y="1286899"/>
            <a:ext cx="315408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36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1" lang="en-US" altLang="zh-CN" sz="3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占位符 1"/>
          <p:cNvSpPr txBox="1">
            <a:spLocks/>
          </p:cNvSpPr>
          <p:nvPr/>
        </p:nvSpPr>
        <p:spPr>
          <a:xfrm>
            <a:off x="1738380" y="2684519"/>
            <a:ext cx="4352369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Different scale of distribution 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占位符 1"/>
          <p:cNvSpPr txBox="1">
            <a:spLocks/>
          </p:cNvSpPr>
          <p:nvPr/>
        </p:nvSpPr>
        <p:spPr>
          <a:xfrm>
            <a:off x="2234729" y="3224004"/>
            <a:ext cx="6975953" cy="3424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instances in COCO </a:t>
            </a: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than 1% of image area</a:t>
            </a:r>
          </a:p>
        </p:txBody>
      </p:sp>
      <p:sp>
        <p:nvSpPr>
          <p:cNvPr id="38" name="文本占位符 1"/>
          <p:cNvSpPr txBox="1">
            <a:spLocks/>
          </p:cNvSpPr>
          <p:nvPr/>
        </p:nvSpPr>
        <p:spPr>
          <a:xfrm>
            <a:off x="2234729" y="3677770"/>
            <a:ext cx="6975953" cy="3424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of </a:t>
            </a:r>
            <a:r>
              <a:rPr kumimoji="1" lang="en-US" altLang="zh-CN" sz="2000" b="0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sz="2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</a:t>
            </a:r>
          </a:p>
        </p:txBody>
      </p:sp>
      <p:sp>
        <p:nvSpPr>
          <p:cNvPr id="39" name="文本占位符 1"/>
          <p:cNvSpPr txBox="1">
            <a:spLocks/>
          </p:cNvSpPr>
          <p:nvPr/>
        </p:nvSpPr>
        <p:spPr>
          <a:xfrm>
            <a:off x="2234729" y="4131536"/>
            <a:ext cx="4988003" cy="3424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the scale invariance properties </a:t>
            </a:r>
          </a:p>
        </p:txBody>
      </p:sp>
      <p:sp>
        <p:nvSpPr>
          <p:cNvPr id="40" name="文本占位符 1"/>
          <p:cNvSpPr txBox="1">
            <a:spLocks/>
          </p:cNvSpPr>
          <p:nvPr/>
        </p:nvSpPr>
        <p:spPr>
          <a:xfrm>
            <a:off x="1738380" y="4580376"/>
            <a:ext cx="4352369" cy="3145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Domain-shift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占位符 1"/>
          <p:cNvSpPr txBox="1">
            <a:spLocks/>
          </p:cNvSpPr>
          <p:nvPr/>
        </p:nvSpPr>
        <p:spPr>
          <a:xfrm>
            <a:off x="2234729" y="5042762"/>
            <a:ext cx="7262826" cy="3424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Pre-trained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classification </a:t>
            </a: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Fine-tuning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object </a:t>
            </a: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2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 txBox="1">
            <a:spLocks/>
          </p:cNvSpPr>
          <p:nvPr/>
        </p:nvSpPr>
        <p:spPr>
          <a:xfrm>
            <a:off x="77998" y="4594753"/>
            <a:ext cx="2104066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kumimoji="1" lang="en-US" altLang="zh-CN" sz="2000" b="0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1336341" y="196365"/>
            <a:ext cx="8396597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Image Classification at multi-scales</a:t>
            </a:r>
            <a:endParaRPr kumimoji="1" lang="en-US" altLang="zh-CN" sz="4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1738379" y="1473597"/>
            <a:ext cx="4449113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Naive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Multi-Scale Inference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41" y="3282276"/>
            <a:ext cx="1590581" cy="1184886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2017372" y="3789263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"/>
          <p:cNvSpPr txBox="1">
            <a:spLocks/>
          </p:cNvSpPr>
          <p:nvPr/>
        </p:nvSpPr>
        <p:spPr>
          <a:xfrm>
            <a:off x="2017372" y="4020817"/>
            <a:ext cx="669843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02" y="2245589"/>
            <a:ext cx="542008" cy="40376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799" y="2887170"/>
            <a:ext cx="620295" cy="46208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799" y="3587070"/>
            <a:ext cx="671666" cy="5003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799" y="4325237"/>
            <a:ext cx="785712" cy="58530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798" y="5142308"/>
            <a:ext cx="971535" cy="7237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794532" y="2149002"/>
            <a:ext cx="2229492" cy="39327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1"/>
          <p:cNvSpPr txBox="1">
            <a:spLocks/>
          </p:cNvSpPr>
          <p:nvPr/>
        </p:nvSpPr>
        <p:spPr>
          <a:xfrm>
            <a:off x="3980180" y="2229817"/>
            <a:ext cx="92658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48×48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占位符 1"/>
          <p:cNvSpPr txBox="1">
            <a:spLocks/>
          </p:cNvSpPr>
          <p:nvPr/>
        </p:nvSpPr>
        <p:spPr>
          <a:xfrm>
            <a:off x="3980180" y="2931513"/>
            <a:ext cx="92658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64×64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占位符 1"/>
          <p:cNvSpPr txBox="1">
            <a:spLocks/>
          </p:cNvSpPr>
          <p:nvPr/>
        </p:nvSpPr>
        <p:spPr>
          <a:xfrm>
            <a:off x="3980179" y="3620067"/>
            <a:ext cx="92658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80×80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占位符 1"/>
          <p:cNvSpPr txBox="1">
            <a:spLocks/>
          </p:cNvSpPr>
          <p:nvPr/>
        </p:nvSpPr>
        <p:spPr>
          <a:xfrm>
            <a:off x="3980179" y="4431192"/>
            <a:ext cx="92658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96×96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占位符 1"/>
          <p:cNvSpPr txBox="1">
            <a:spLocks/>
          </p:cNvSpPr>
          <p:nvPr/>
        </p:nvSpPr>
        <p:spPr>
          <a:xfrm>
            <a:off x="3909278" y="5317477"/>
            <a:ext cx="1202960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128×128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8313350" y="3826242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"/>
          <p:cNvSpPr txBox="1">
            <a:spLocks/>
          </p:cNvSpPr>
          <p:nvPr/>
        </p:nvSpPr>
        <p:spPr>
          <a:xfrm>
            <a:off x="8313350" y="4057796"/>
            <a:ext cx="777158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078" y="2837737"/>
            <a:ext cx="1344348" cy="1001457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9139506" y="2622622"/>
            <a:ext cx="2229492" cy="22879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1"/>
          <p:cNvSpPr txBox="1">
            <a:spLocks/>
          </p:cNvSpPr>
          <p:nvPr/>
        </p:nvSpPr>
        <p:spPr>
          <a:xfrm>
            <a:off x="9683594" y="3905915"/>
            <a:ext cx="1420649" cy="8251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on</a:t>
            </a:r>
          </a:p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224×224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占位符 1"/>
          <p:cNvSpPr txBox="1">
            <a:spLocks/>
          </p:cNvSpPr>
          <p:nvPr/>
        </p:nvSpPr>
        <p:spPr>
          <a:xfrm>
            <a:off x="9732938" y="5053239"/>
            <a:ext cx="1042627" cy="8251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CNN-B</a:t>
            </a:r>
          </a:p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54" name="右箭头 53"/>
          <p:cNvSpPr/>
          <p:nvPr/>
        </p:nvSpPr>
        <p:spPr>
          <a:xfrm>
            <a:off x="5156432" y="3789263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1"/>
          <p:cNvSpPr txBox="1">
            <a:spLocks/>
          </p:cNvSpPr>
          <p:nvPr/>
        </p:nvSpPr>
        <p:spPr>
          <a:xfrm>
            <a:off x="6394006" y="6187994"/>
            <a:ext cx="1636409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Up-sampling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93" y="4524748"/>
            <a:ext cx="785712" cy="585307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5933592" y="2149002"/>
            <a:ext cx="2229492" cy="39327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占位符 1"/>
          <p:cNvSpPr txBox="1">
            <a:spLocks/>
          </p:cNvSpPr>
          <p:nvPr/>
        </p:nvSpPr>
        <p:spPr>
          <a:xfrm>
            <a:off x="7022203" y="2595651"/>
            <a:ext cx="118191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224×224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93" y="5216250"/>
            <a:ext cx="785712" cy="585307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93" y="3141036"/>
            <a:ext cx="785712" cy="585307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93" y="3833246"/>
            <a:ext cx="785712" cy="585307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93" y="2454114"/>
            <a:ext cx="785712" cy="585307"/>
          </a:xfrm>
          <a:prstGeom prst="rect">
            <a:avLst/>
          </a:prstGeom>
        </p:spPr>
      </p:pic>
      <p:sp>
        <p:nvSpPr>
          <p:cNvPr id="71" name="文本占位符 1"/>
          <p:cNvSpPr txBox="1">
            <a:spLocks/>
          </p:cNvSpPr>
          <p:nvPr/>
        </p:nvSpPr>
        <p:spPr>
          <a:xfrm>
            <a:off x="7022203" y="3338465"/>
            <a:ext cx="118191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224×224</a:t>
            </a:r>
          </a:p>
        </p:txBody>
      </p:sp>
      <p:sp>
        <p:nvSpPr>
          <p:cNvPr id="72" name="文本占位符 1"/>
          <p:cNvSpPr txBox="1">
            <a:spLocks/>
          </p:cNvSpPr>
          <p:nvPr/>
        </p:nvSpPr>
        <p:spPr>
          <a:xfrm>
            <a:off x="6990267" y="3990172"/>
            <a:ext cx="118191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224×224</a:t>
            </a:r>
          </a:p>
        </p:txBody>
      </p:sp>
      <p:sp>
        <p:nvSpPr>
          <p:cNvPr id="73" name="文本占位符 1"/>
          <p:cNvSpPr txBox="1">
            <a:spLocks/>
          </p:cNvSpPr>
          <p:nvPr/>
        </p:nvSpPr>
        <p:spPr>
          <a:xfrm>
            <a:off x="7030167" y="4679843"/>
            <a:ext cx="118191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224×224</a:t>
            </a:r>
          </a:p>
        </p:txBody>
      </p:sp>
      <p:sp>
        <p:nvSpPr>
          <p:cNvPr id="74" name="文本占位符 1"/>
          <p:cNvSpPr txBox="1">
            <a:spLocks/>
          </p:cNvSpPr>
          <p:nvPr/>
        </p:nvSpPr>
        <p:spPr>
          <a:xfrm>
            <a:off x="7039288" y="5331550"/>
            <a:ext cx="1181915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224×224</a:t>
            </a:r>
          </a:p>
        </p:txBody>
      </p:sp>
    </p:spTree>
    <p:extLst>
      <p:ext uri="{BB962C8B-B14F-4D97-AF65-F5344CB8AC3E}">
        <p14:creationId xmlns:p14="http://schemas.microsoft.com/office/powerpoint/2010/main" val="104173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/>
      <p:bldP spid="4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47" grpId="0" animBg="1"/>
      <p:bldP spid="52" grpId="0"/>
      <p:bldP spid="53" grpId="0"/>
      <p:bldP spid="54" grpId="0" animBg="1"/>
      <p:bldP spid="55" grpId="0"/>
      <p:bldP spid="61" grpId="0" animBg="1"/>
      <p:bldP spid="62" grpId="0"/>
      <p:bldP spid="71" grpId="0"/>
      <p:bldP spid="72" grpId="0"/>
      <p:bldP spid="73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"/>
          <p:cNvSpPr txBox="1">
            <a:spLocks/>
          </p:cNvSpPr>
          <p:nvPr/>
        </p:nvSpPr>
        <p:spPr>
          <a:xfrm>
            <a:off x="1738380" y="1473597"/>
            <a:ext cx="4302824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Naive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Multi-Scale Inference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84" y="2704173"/>
            <a:ext cx="1344348" cy="1001457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2060612" y="2489058"/>
            <a:ext cx="2229492" cy="22879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1"/>
          <p:cNvSpPr txBox="1">
            <a:spLocks/>
          </p:cNvSpPr>
          <p:nvPr/>
        </p:nvSpPr>
        <p:spPr>
          <a:xfrm>
            <a:off x="2604700" y="3772351"/>
            <a:ext cx="1420649" cy="8251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on</a:t>
            </a:r>
          </a:p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224×224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占位符 1"/>
          <p:cNvSpPr txBox="1">
            <a:spLocks/>
          </p:cNvSpPr>
          <p:nvPr/>
        </p:nvSpPr>
        <p:spPr>
          <a:xfrm>
            <a:off x="2654044" y="4919675"/>
            <a:ext cx="1042627" cy="8251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CNN-B</a:t>
            </a:r>
          </a:p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38" name="右箭头 37"/>
          <p:cNvSpPr/>
          <p:nvPr/>
        </p:nvSpPr>
        <p:spPr>
          <a:xfrm>
            <a:off x="4706028" y="3474076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1"/>
          <p:cNvSpPr txBox="1">
            <a:spLocks/>
          </p:cNvSpPr>
          <p:nvPr/>
        </p:nvSpPr>
        <p:spPr>
          <a:xfrm>
            <a:off x="4659625" y="3705630"/>
            <a:ext cx="777158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06" y="2043294"/>
            <a:ext cx="4796622" cy="2919683"/>
          </a:xfrm>
          <a:prstGeom prst="rect">
            <a:avLst/>
          </a:prstGeom>
        </p:spPr>
      </p:pic>
      <p:sp>
        <p:nvSpPr>
          <p:cNvPr id="41" name="文本占位符 1"/>
          <p:cNvSpPr txBox="1">
            <a:spLocks/>
          </p:cNvSpPr>
          <p:nvPr/>
        </p:nvSpPr>
        <p:spPr>
          <a:xfrm>
            <a:off x="4698986" y="5446691"/>
            <a:ext cx="3955550" cy="3899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between train and test set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右箭头 41"/>
          <p:cNvSpPr/>
          <p:nvPr/>
        </p:nvSpPr>
        <p:spPr>
          <a:xfrm>
            <a:off x="8815691" y="5525910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6200000">
            <a:off x="8343384" y="5520914"/>
            <a:ext cx="321034" cy="150040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占位符 1"/>
          <p:cNvSpPr txBox="1">
            <a:spLocks/>
          </p:cNvSpPr>
          <p:nvPr/>
        </p:nvSpPr>
        <p:spPr>
          <a:xfrm>
            <a:off x="9656851" y="5400937"/>
            <a:ext cx="1470061" cy="3899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右箭头 48"/>
          <p:cNvSpPr/>
          <p:nvPr/>
        </p:nvSpPr>
        <p:spPr>
          <a:xfrm rot="5400000">
            <a:off x="11041415" y="5537002"/>
            <a:ext cx="321034" cy="15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59625" y="5311738"/>
            <a:ext cx="6878254" cy="6061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占位符 1"/>
          <p:cNvSpPr txBox="1">
            <a:spLocks/>
          </p:cNvSpPr>
          <p:nvPr/>
        </p:nvSpPr>
        <p:spPr>
          <a:xfrm>
            <a:off x="1336341" y="196365"/>
            <a:ext cx="8396597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Image Classification at multi-scales</a:t>
            </a:r>
            <a:endParaRPr kumimoji="1" lang="en-US" altLang="zh-CN" sz="4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01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3" grpId="0" animBg="1"/>
      <p:bldP spid="44" grpId="0"/>
      <p:bldP spid="49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"/>
          <p:cNvSpPr txBox="1">
            <a:spLocks/>
          </p:cNvSpPr>
          <p:nvPr/>
        </p:nvSpPr>
        <p:spPr>
          <a:xfrm>
            <a:off x="1495574" y="1321887"/>
            <a:ext cx="4641872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Resolution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Classifiers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99" y="1853786"/>
            <a:ext cx="1775311" cy="4187418"/>
          </a:xfrm>
          <a:prstGeom prst="rect">
            <a:avLst/>
          </a:prstGeom>
        </p:spPr>
      </p:pic>
      <p:sp>
        <p:nvSpPr>
          <p:cNvPr id="53" name="文本占位符 1"/>
          <p:cNvSpPr txBox="1">
            <a:spLocks/>
          </p:cNvSpPr>
          <p:nvPr/>
        </p:nvSpPr>
        <p:spPr>
          <a:xfrm>
            <a:off x="1107169" y="3082926"/>
            <a:ext cx="924032" cy="3512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48×48</a:t>
            </a:r>
          </a:p>
        </p:txBody>
      </p:sp>
      <p:sp>
        <p:nvSpPr>
          <p:cNvPr id="17" name="文本占位符 1"/>
          <p:cNvSpPr txBox="1">
            <a:spLocks/>
          </p:cNvSpPr>
          <p:nvPr/>
        </p:nvSpPr>
        <p:spPr>
          <a:xfrm>
            <a:off x="1107169" y="6245785"/>
            <a:ext cx="924032" cy="3512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48×48</a:t>
            </a:r>
          </a:p>
        </p:txBody>
      </p:sp>
      <p:sp>
        <p:nvSpPr>
          <p:cNvPr id="19" name="右箭头 18"/>
          <p:cNvSpPr/>
          <p:nvPr/>
        </p:nvSpPr>
        <p:spPr>
          <a:xfrm>
            <a:off x="2581390" y="3669905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323" y="2702737"/>
            <a:ext cx="2808123" cy="23203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77" y="1964569"/>
            <a:ext cx="1775311" cy="4187418"/>
          </a:xfrm>
          <a:prstGeom prst="rect">
            <a:avLst/>
          </a:prstGeom>
        </p:spPr>
      </p:pic>
      <p:sp>
        <p:nvSpPr>
          <p:cNvPr id="21" name="文本占位符 1"/>
          <p:cNvSpPr txBox="1">
            <a:spLocks/>
          </p:cNvSpPr>
          <p:nvPr/>
        </p:nvSpPr>
        <p:spPr>
          <a:xfrm>
            <a:off x="6909530" y="3183435"/>
            <a:ext cx="924032" cy="3512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96×96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占位符 1"/>
          <p:cNvSpPr txBox="1">
            <a:spLocks/>
          </p:cNvSpPr>
          <p:nvPr/>
        </p:nvSpPr>
        <p:spPr>
          <a:xfrm>
            <a:off x="6909530" y="6245785"/>
            <a:ext cx="924032" cy="3512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96×96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8327368" y="3780688"/>
            <a:ext cx="684353" cy="2315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301" y="2616827"/>
            <a:ext cx="2524913" cy="2327721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7526388" y="1206682"/>
            <a:ext cx="4287585" cy="6061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1"/>
          <p:cNvSpPr txBox="1">
            <a:spLocks/>
          </p:cNvSpPr>
          <p:nvPr/>
        </p:nvSpPr>
        <p:spPr>
          <a:xfrm>
            <a:off x="7605265" y="1340673"/>
            <a:ext cx="4208708" cy="3899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res in </a:t>
            </a:r>
            <a:r>
              <a:rPr kumimoji="1" lang="en-US" altLang="zh-CN" sz="2000" b="0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trainset</a:t>
            </a: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Low res in testset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13087" y="3173794"/>
            <a:ext cx="802086" cy="18493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0530309" y="3071698"/>
            <a:ext cx="802086" cy="18493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1"/>
          <p:cNvSpPr txBox="1">
            <a:spLocks/>
          </p:cNvSpPr>
          <p:nvPr/>
        </p:nvSpPr>
        <p:spPr>
          <a:xfrm>
            <a:off x="1336341" y="196365"/>
            <a:ext cx="8396597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Image Classification at multi-scales</a:t>
            </a:r>
            <a:endParaRPr kumimoji="1" lang="en-US" altLang="zh-CN" sz="4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"/>
          <p:cNvSpPr txBox="1">
            <a:spLocks/>
          </p:cNvSpPr>
          <p:nvPr/>
        </p:nvSpPr>
        <p:spPr>
          <a:xfrm>
            <a:off x="1495574" y="1321887"/>
            <a:ext cx="5829900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Fine-tuning High-Resolution Classifiers</a:t>
            </a:r>
          </a:p>
        </p:txBody>
      </p:sp>
      <p:sp>
        <p:nvSpPr>
          <p:cNvPr id="23" name="右箭头 22"/>
          <p:cNvSpPr/>
          <p:nvPr/>
        </p:nvSpPr>
        <p:spPr>
          <a:xfrm>
            <a:off x="3092083" y="3175474"/>
            <a:ext cx="958845" cy="31432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98" y="2467868"/>
            <a:ext cx="1344348" cy="100145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12126" y="2252753"/>
            <a:ext cx="2229492" cy="22879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"/>
          <p:cNvSpPr txBox="1">
            <a:spLocks/>
          </p:cNvSpPr>
          <p:nvPr/>
        </p:nvSpPr>
        <p:spPr>
          <a:xfrm>
            <a:off x="1056214" y="3536046"/>
            <a:ext cx="1420649" cy="8251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on</a:t>
            </a:r>
          </a:p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224×224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占位符 1"/>
          <p:cNvSpPr txBox="1">
            <a:spLocks/>
          </p:cNvSpPr>
          <p:nvPr/>
        </p:nvSpPr>
        <p:spPr>
          <a:xfrm>
            <a:off x="746824" y="4669748"/>
            <a:ext cx="1760095" cy="3990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CNN-B model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57" y="5707355"/>
            <a:ext cx="620295" cy="462082"/>
          </a:xfrm>
          <a:prstGeom prst="rect">
            <a:avLst/>
          </a:prstGeom>
        </p:spPr>
      </p:pic>
      <p:sp>
        <p:nvSpPr>
          <p:cNvPr id="30" name="右箭头 29"/>
          <p:cNvSpPr/>
          <p:nvPr/>
        </p:nvSpPr>
        <p:spPr>
          <a:xfrm rot="16200000">
            <a:off x="3297406" y="5090366"/>
            <a:ext cx="548200" cy="2980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1"/>
          <p:cNvSpPr txBox="1">
            <a:spLocks/>
          </p:cNvSpPr>
          <p:nvPr/>
        </p:nvSpPr>
        <p:spPr>
          <a:xfrm>
            <a:off x="2865653" y="4558940"/>
            <a:ext cx="1544871" cy="3103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Up-sampling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右箭头 31"/>
          <p:cNvSpPr/>
          <p:nvPr/>
        </p:nvSpPr>
        <p:spPr>
          <a:xfrm rot="16200000">
            <a:off x="3297406" y="4059727"/>
            <a:ext cx="548200" cy="2980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2947845" y="3527392"/>
            <a:ext cx="1380486" cy="3103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占位符 1"/>
          <p:cNvSpPr txBox="1">
            <a:spLocks/>
          </p:cNvSpPr>
          <p:nvPr/>
        </p:nvSpPr>
        <p:spPr>
          <a:xfrm>
            <a:off x="2712905" y="6266705"/>
            <a:ext cx="1677070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48×48/96×96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85" y="2467868"/>
            <a:ext cx="1344348" cy="1001457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4389975" y="2252753"/>
            <a:ext cx="2575904" cy="22879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占位符 1"/>
          <p:cNvSpPr txBox="1">
            <a:spLocks/>
          </p:cNvSpPr>
          <p:nvPr/>
        </p:nvSpPr>
        <p:spPr>
          <a:xfrm>
            <a:off x="4509507" y="3701522"/>
            <a:ext cx="1106128" cy="5328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16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on</a:t>
            </a:r>
          </a:p>
          <a:p>
            <a:pPr>
              <a:buClr>
                <a:srgbClr val="FDDAB8"/>
              </a:buClr>
            </a:pPr>
            <a:r>
              <a:rPr kumimoji="1" lang="en-US" altLang="zh-CN" sz="16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224×224</a:t>
            </a:r>
            <a:endParaRPr kumimoji="1" lang="en-US" altLang="zh-CN" sz="16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占位符 1"/>
          <p:cNvSpPr txBox="1">
            <a:spLocks/>
          </p:cNvSpPr>
          <p:nvPr/>
        </p:nvSpPr>
        <p:spPr>
          <a:xfrm>
            <a:off x="4726553" y="4712296"/>
            <a:ext cx="2239326" cy="2971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CNN-B-FT model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占位符 1"/>
          <p:cNvSpPr txBox="1">
            <a:spLocks/>
          </p:cNvSpPr>
          <p:nvPr/>
        </p:nvSpPr>
        <p:spPr>
          <a:xfrm>
            <a:off x="5522825" y="3748622"/>
            <a:ext cx="1432610" cy="5341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16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Fine-tuning </a:t>
            </a:r>
            <a:r>
              <a:rPr kumimoji="1" lang="en-US" altLang="zh-CN" sz="16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48×48/96×96</a:t>
            </a:r>
          </a:p>
          <a:p>
            <a:pPr>
              <a:buClr>
                <a:srgbClr val="FDDAB8"/>
              </a:buClr>
            </a:pPr>
            <a:endParaRPr kumimoji="1" lang="en-US" altLang="zh-CN" sz="16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840" y="1576619"/>
            <a:ext cx="3522420" cy="22610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197" y="4045200"/>
            <a:ext cx="3291755" cy="2120753"/>
          </a:xfrm>
          <a:prstGeom prst="rect">
            <a:avLst/>
          </a:prstGeom>
        </p:spPr>
      </p:pic>
      <p:sp>
        <p:nvSpPr>
          <p:cNvPr id="40" name="右箭头 39"/>
          <p:cNvSpPr/>
          <p:nvPr/>
        </p:nvSpPr>
        <p:spPr>
          <a:xfrm>
            <a:off x="7093367" y="3235033"/>
            <a:ext cx="735542" cy="31432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2728522">
            <a:off x="7116303" y="4808120"/>
            <a:ext cx="735542" cy="31432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16168" y="2005686"/>
            <a:ext cx="754783" cy="18320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0359491" y="4323372"/>
            <a:ext cx="754783" cy="18320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占位符 1"/>
          <p:cNvSpPr txBox="1">
            <a:spLocks/>
          </p:cNvSpPr>
          <p:nvPr/>
        </p:nvSpPr>
        <p:spPr>
          <a:xfrm>
            <a:off x="1336341" y="196365"/>
            <a:ext cx="8396597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Image Classification at multi-scales</a:t>
            </a:r>
            <a:endParaRPr kumimoji="1" lang="en-US" altLang="zh-CN" sz="4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28331" y="6170086"/>
            <a:ext cx="4789457" cy="6061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占位符 1"/>
          <p:cNvSpPr txBox="1">
            <a:spLocks/>
          </p:cNvSpPr>
          <p:nvPr/>
        </p:nvSpPr>
        <p:spPr>
          <a:xfrm>
            <a:off x="4407208" y="6304077"/>
            <a:ext cx="4815964" cy="3899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Fine-tuning with relative scale can improve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7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/>
      <p:bldP spid="28" grpId="0"/>
      <p:bldP spid="30" grpId="0" animBg="1"/>
      <p:bldP spid="31" grpId="0"/>
      <p:bldP spid="32" grpId="0" animBg="1"/>
      <p:bldP spid="33" grpId="0"/>
      <p:bldP spid="34" grpId="0"/>
      <p:bldP spid="36" grpId="0" animBg="1"/>
      <p:bldP spid="37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26" grpId="0" animBg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"/>
          <p:cNvSpPr txBox="1">
            <a:spLocks/>
          </p:cNvSpPr>
          <p:nvPr/>
        </p:nvSpPr>
        <p:spPr>
          <a:xfrm>
            <a:off x="1495574" y="1321887"/>
            <a:ext cx="5829900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Training at different resolutions</a:t>
            </a:r>
          </a:p>
        </p:txBody>
      </p:sp>
      <p:sp>
        <p:nvSpPr>
          <p:cNvPr id="41" name="右箭头 40"/>
          <p:cNvSpPr/>
          <p:nvPr/>
        </p:nvSpPr>
        <p:spPr>
          <a:xfrm>
            <a:off x="3716078" y="2657453"/>
            <a:ext cx="619616" cy="3295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占位符 1"/>
          <p:cNvSpPr txBox="1">
            <a:spLocks/>
          </p:cNvSpPr>
          <p:nvPr/>
        </p:nvSpPr>
        <p:spPr>
          <a:xfrm>
            <a:off x="1886466" y="179172"/>
            <a:ext cx="7458338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4.Data </a:t>
            </a:r>
            <a:r>
              <a:rPr kumimoji="1" lang="en-US" altLang="zh-CN" sz="4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or Correct Scale</a:t>
            </a:r>
          </a:p>
        </p:txBody>
      </p:sp>
      <p:sp>
        <p:nvSpPr>
          <p:cNvPr id="26" name="文本占位符 1"/>
          <p:cNvSpPr txBox="1">
            <a:spLocks/>
          </p:cNvSpPr>
          <p:nvPr/>
        </p:nvSpPr>
        <p:spPr>
          <a:xfrm>
            <a:off x="1879323" y="3578277"/>
            <a:ext cx="1283743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800×1400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466" y="2155037"/>
            <a:ext cx="1350369" cy="1337569"/>
          </a:xfrm>
          <a:prstGeom prst="rect">
            <a:avLst/>
          </a:prstGeom>
        </p:spPr>
      </p:pic>
      <p:sp>
        <p:nvSpPr>
          <p:cNvPr id="45" name="文本占位符 1"/>
          <p:cNvSpPr txBox="1">
            <a:spLocks/>
          </p:cNvSpPr>
          <p:nvPr/>
        </p:nvSpPr>
        <p:spPr>
          <a:xfrm>
            <a:off x="1879321" y="6083459"/>
            <a:ext cx="1409780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1400×2000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158" y="4161175"/>
            <a:ext cx="1892071" cy="1874136"/>
          </a:xfrm>
          <a:prstGeom prst="rect">
            <a:avLst/>
          </a:prstGeom>
        </p:spPr>
      </p:pic>
      <p:sp>
        <p:nvSpPr>
          <p:cNvPr id="47" name="右箭头 46"/>
          <p:cNvSpPr/>
          <p:nvPr/>
        </p:nvSpPr>
        <p:spPr>
          <a:xfrm>
            <a:off x="3716078" y="4933461"/>
            <a:ext cx="619616" cy="3295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占位符 1"/>
          <p:cNvSpPr txBox="1">
            <a:spLocks/>
          </p:cNvSpPr>
          <p:nvPr/>
        </p:nvSpPr>
        <p:spPr>
          <a:xfrm>
            <a:off x="3646964" y="3108518"/>
            <a:ext cx="757844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占位符 1"/>
          <p:cNvSpPr txBox="1">
            <a:spLocks/>
          </p:cNvSpPr>
          <p:nvPr/>
        </p:nvSpPr>
        <p:spPr>
          <a:xfrm>
            <a:off x="3646964" y="5379107"/>
            <a:ext cx="757844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584543" y="2211129"/>
            <a:ext cx="1436928" cy="12762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占位符 1"/>
          <p:cNvSpPr txBox="1">
            <a:spLocks/>
          </p:cNvSpPr>
          <p:nvPr/>
        </p:nvSpPr>
        <p:spPr>
          <a:xfrm>
            <a:off x="4928220" y="3605695"/>
            <a:ext cx="749573" cy="2971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76" y="2332980"/>
            <a:ext cx="1042460" cy="1032579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4584543" y="4407847"/>
            <a:ext cx="1436928" cy="12762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占位符 1"/>
          <p:cNvSpPr txBox="1">
            <a:spLocks/>
          </p:cNvSpPr>
          <p:nvPr/>
        </p:nvSpPr>
        <p:spPr>
          <a:xfrm>
            <a:off x="4928220" y="5802413"/>
            <a:ext cx="749573" cy="2971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76" y="4529698"/>
            <a:ext cx="1042460" cy="1032579"/>
          </a:xfrm>
          <a:prstGeom prst="rect">
            <a:avLst/>
          </a:prstGeom>
        </p:spPr>
      </p:pic>
      <p:sp>
        <p:nvSpPr>
          <p:cNvPr id="56" name="右箭头 55"/>
          <p:cNvSpPr/>
          <p:nvPr/>
        </p:nvSpPr>
        <p:spPr>
          <a:xfrm>
            <a:off x="6667700" y="3710597"/>
            <a:ext cx="867487" cy="3295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占位符 1"/>
          <p:cNvSpPr txBox="1">
            <a:spLocks/>
          </p:cNvSpPr>
          <p:nvPr/>
        </p:nvSpPr>
        <p:spPr>
          <a:xfrm>
            <a:off x="6396553" y="4486001"/>
            <a:ext cx="1409780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1400×2000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占位符 1"/>
          <p:cNvSpPr txBox="1">
            <a:spLocks/>
          </p:cNvSpPr>
          <p:nvPr/>
        </p:nvSpPr>
        <p:spPr>
          <a:xfrm>
            <a:off x="6816894" y="4130760"/>
            <a:ext cx="569098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831" y="4624392"/>
            <a:ext cx="2841758" cy="963041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8162201" y="2619145"/>
            <a:ext cx="2722651" cy="18337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1"/>
          <p:cNvSpPr txBox="1">
            <a:spLocks/>
          </p:cNvSpPr>
          <p:nvPr/>
        </p:nvSpPr>
        <p:spPr>
          <a:xfrm>
            <a:off x="8285490" y="2760231"/>
            <a:ext cx="1654140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objects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 形 4"/>
          <p:cNvSpPr/>
          <p:nvPr/>
        </p:nvSpPr>
        <p:spPr>
          <a:xfrm rot="13892395" flipV="1">
            <a:off x="9995238" y="2669326"/>
            <a:ext cx="213980" cy="397606"/>
          </a:xfrm>
          <a:prstGeom prst="corner">
            <a:avLst>
              <a:gd name="adj1" fmla="val 28480"/>
              <a:gd name="adj2" fmla="val 3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占位符 1"/>
          <p:cNvSpPr txBox="1">
            <a:spLocks/>
          </p:cNvSpPr>
          <p:nvPr/>
        </p:nvSpPr>
        <p:spPr>
          <a:xfrm>
            <a:off x="8285490" y="3212353"/>
            <a:ext cx="1594522" cy="6309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 &amp; large objects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十字形 6"/>
          <p:cNvSpPr/>
          <p:nvPr/>
        </p:nvSpPr>
        <p:spPr>
          <a:xfrm rot="18900000">
            <a:off x="9881333" y="3357499"/>
            <a:ext cx="441789" cy="454843"/>
          </a:xfrm>
          <a:prstGeom prst="plus">
            <a:avLst>
              <a:gd name="adj" fmla="val 4360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占位符 1"/>
          <p:cNvSpPr txBox="1">
            <a:spLocks/>
          </p:cNvSpPr>
          <p:nvPr/>
        </p:nvSpPr>
        <p:spPr>
          <a:xfrm>
            <a:off x="8285490" y="3980052"/>
            <a:ext cx="2464112" cy="3154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big to classified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96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6" grpId="0"/>
      <p:bldP spid="45" grpId="0"/>
      <p:bldP spid="47" grpId="0" animBg="1"/>
      <p:bldP spid="48" grpId="0"/>
      <p:bldP spid="49" grpId="0"/>
      <p:bldP spid="50" grpId="0" animBg="1"/>
      <p:bldP spid="51" grpId="0"/>
      <p:bldP spid="53" grpId="0" animBg="1"/>
      <p:bldP spid="54" grpId="0"/>
      <p:bldP spid="56" grpId="0" animBg="1"/>
      <p:bldP spid="57" grpId="0"/>
      <p:bldP spid="58" grpId="0"/>
      <p:bldP spid="60" grpId="0" animBg="1"/>
      <p:bldP spid="61" grpId="0"/>
      <p:bldP spid="5" grpId="0" animBg="1"/>
      <p:bldP spid="62" grpId="0"/>
      <p:bldP spid="7" grpId="0" animBg="1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"/>
          <p:cNvSpPr txBox="1">
            <a:spLocks/>
          </p:cNvSpPr>
          <p:nvPr/>
        </p:nvSpPr>
        <p:spPr>
          <a:xfrm>
            <a:off x="1495574" y="1321887"/>
            <a:ext cx="5829900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Training at different resolutions</a:t>
            </a:r>
          </a:p>
        </p:txBody>
      </p:sp>
      <p:sp>
        <p:nvSpPr>
          <p:cNvPr id="44" name="文本占位符 1"/>
          <p:cNvSpPr txBox="1">
            <a:spLocks/>
          </p:cNvSpPr>
          <p:nvPr/>
        </p:nvSpPr>
        <p:spPr>
          <a:xfrm>
            <a:off x="1886466" y="179172"/>
            <a:ext cx="7458338" cy="541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4.Data </a:t>
            </a:r>
            <a:r>
              <a:rPr kumimoji="1" lang="en-US" altLang="zh-CN" sz="4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or Correct Scale</a:t>
            </a:r>
          </a:p>
        </p:txBody>
      </p:sp>
      <p:sp>
        <p:nvSpPr>
          <p:cNvPr id="45" name="文本占位符 1"/>
          <p:cNvSpPr txBox="1">
            <a:spLocks/>
          </p:cNvSpPr>
          <p:nvPr/>
        </p:nvSpPr>
        <p:spPr>
          <a:xfrm>
            <a:off x="1170404" y="4682515"/>
            <a:ext cx="1409780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1400×2000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1" y="2760231"/>
            <a:ext cx="1892071" cy="1874136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8894145" y="3593122"/>
            <a:ext cx="2722651" cy="18337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1"/>
          <p:cNvSpPr txBox="1">
            <a:spLocks/>
          </p:cNvSpPr>
          <p:nvPr/>
        </p:nvSpPr>
        <p:spPr>
          <a:xfrm>
            <a:off x="8971733" y="3689692"/>
            <a:ext cx="2684831" cy="12129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Lost a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</a:t>
            </a:r>
            <a:endParaRPr kumimoji="1" lang="en-US" altLang="zh-CN" sz="20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variation of medium-to-large objects</a:t>
            </a:r>
          </a:p>
        </p:txBody>
      </p:sp>
      <p:sp>
        <p:nvSpPr>
          <p:cNvPr id="7" name="十字形 6"/>
          <p:cNvSpPr/>
          <p:nvPr/>
        </p:nvSpPr>
        <p:spPr>
          <a:xfrm rot="18900000">
            <a:off x="10985389" y="4848062"/>
            <a:ext cx="441789" cy="454843"/>
          </a:xfrm>
          <a:prstGeom prst="plus">
            <a:avLst>
              <a:gd name="adj" fmla="val 4360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3586099" y="3490048"/>
            <a:ext cx="1590463" cy="3295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1"/>
          <p:cNvSpPr txBox="1">
            <a:spLocks/>
          </p:cNvSpPr>
          <p:nvPr/>
        </p:nvSpPr>
        <p:spPr>
          <a:xfrm>
            <a:off x="4002408" y="3873136"/>
            <a:ext cx="757844" cy="264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占位符 1"/>
          <p:cNvSpPr txBox="1">
            <a:spLocks/>
          </p:cNvSpPr>
          <p:nvPr/>
        </p:nvSpPr>
        <p:spPr>
          <a:xfrm>
            <a:off x="2881601" y="3019884"/>
            <a:ext cx="3226468" cy="3202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Ignoring objects &gt; 80 pixels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031678" y="3019884"/>
            <a:ext cx="1436928" cy="12762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1"/>
          <p:cNvSpPr txBox="1">
            <a:spLocks/>
          </p:cNvSpPr>
          <p:nvPr/>
        </p:nvSpPr>
        <p:spPr>
          <a:xfrm>
            <a:off x="6375355" y="4414450"/>
            <a:ext cx="749573" cy="2971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11" y="3141735"/>
            <a:ext cx="1042460" cy="10325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30" y="2574411"/>
            <a:ext cx="3496368" cy="72328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8449929" y="2590351"/>
            <a:ext cx="1392715" cy="7073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7644591" y="3490048"/>
            <a:ext cx="805338" cy="3295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01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0" grpId="0" animBg="1"/>
      <p:bldP spid="61" grpId="0"/>
      <p:bldP spid="7" grpId="0" animBg="1"/>
      <p:bldP spid="28" grpId="0" animBg="1"/>
      <p:bldP spid="29" grpId="0"/>
      <p:bldP spid="30" grpId="0"/>
      <p:bldP spid="31" grpId="0" animBg="1"/>
      <p:bldP spid="32" grpId="0"/>
      <p:bldP spid="35" grpId="0" animBg="1"/>
      <p:bldP spid="3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3607"/>
      </a:accent1>
      <a:accent2>
        <a:srgbClr val="5C003D"/>
      </a:accent2>
      <a:accent3>
        <a:srgbClr val="FFE7AB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7644</TotalTime>
  <Words>1180</Words>
  <Application>Microsoft Office PowerPoint</Application>
  <PresentationFormat>宽屏</PresentationFormat>
  <Paragraphs>204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Qixiang Ma</cp:lastModifiedBy>
  <cp:revision>823</cp:revision>
  <dcterms:created xsi:type="dcterms:W3CDTF">2015-08-18T05:03:53Z</dcterms:created>
  <dcterms:modified xsi:type="dcterms:W3CDTF">2018-06-04T09:02:46Z</dcterms:modified>
</cp:coreProperties>
</file>